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6" r:id="rId2"/>
    <p:sldId id="285" r:id="rId3"/>
    <p:sldId id="304" r:id="rId4"/>
    <p:sldId id="287" r:id="rId5"/>
    <p:sldId id="288" r:id="rId6"/>
    <p:sldId id="302" r:id="rId7"/>
    <p:sldId id="271" r:id="rId8"/>
    <p:sldId id="272" r:id="rId9"/>
    <p:sldId id="273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264" r:id="rId24"/>
  </p:sldIdLst>
  <p:sldSz cx="9144000" cy="6858000" type="screen4x3"/>
  <p:notesSz cx="6858000" cy="9144000"/>
  <p:defaultTextStyle>
    <a:defPPr>
      <a:defRPr lang="de-CH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00"/>
    <a:srgbClr val="6666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 autoAdjust="0"/>
  </p:normalViewPr>
  <p:slideViewPr>
    <p:cSldViewPr showGuides="1">
      <p:cViewPr varScale="1">
        <p:scale>
          <a:sx n="112" d="100"/>
          <a:sy n="112" d="100"/>
        </p:scale>
        <p:origin x="858" y="108"/>
      </p:cViewPr>
      <p:guideLst>
        <p:guide orient="horz" pos="2160"/>
        <p:guide pos="2880"/>
        <p:guide pos="3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CH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E5F257E-72DA-4092-9195-6D451D13F64E}" type="slidenum">
              <a:rPr lang="de-CH"/>
              <a:pPr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099327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Textmasterformate durch Klicken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ADCA751-5681-4C92-A565-5C4E6EAFCF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1310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E24A33-B352-4AEE-AE31-2310AAC05580}" type="slidenum">
              <a:rPr lang="en-US"/>
              <a:pPr/>
              <a:t>1</a:t>
            </a:fld>
            <a:endParaRPr lang="en-US"/>
          </a:p>
        </p:txBody>
      </p:sp>
      <p:sp>
        <p:nvSpPr>
          <p:cNvPr id="129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58535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ftr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de-DE" altLang="de-DE" smtClean="0"/>
              <a:t>DIPF PowerPoint-Präsentation</a:t>
            </a:r>
          </a:p>
        </p:txBody>
      </p:sp>
      <p:sp>
        <p:nvSpPr>
          <p:cNvPr id="25603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D631EB7-D20E-4F29-A0C0-D928EDCFF927}" type="slidenum">
              <a:rPr lang="de-DE" altLang="de-DE" smtClean="0"/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de-DE" altLang="de-DE" smtClean="0"/>
          </a:p>
        </p:txBody>
      </p:sp>
      <p:sp>
        <p:nvSpPr>
          <p:cNvPr id="2560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560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428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ftr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de-DE" altLang="de-DE" smtClean="0"/>
              <a:t>DIPF PowerPoint-Präsentation</a:t>
            </a:r>
          </a:p>
        </p:txBody>
      </p:sp>
      <p:sp>
        <p:nvSpPr>
          <p:cNvPr id="27651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CAE75977-D58F-4573-B5F7-2633C6CC20CD}" type="slidenum">
              <a:rPr lang="de-DE" altLang="de-DE" smtClean="0"/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de-DE" altLang="de-DE" smtClean="0"/>
          </a:p>
        </p:txBody>
      </p:sp>
      <p:sp>
        <p:nvSpPr>
          <p:cNvPr id="2765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723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ftr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de-DE" altLang="de-DE" smtClean="0"/>
              <a:t>DIPF PowerPoint-Präsentation</a:t>
            </a:r>
          </a:p>
        </p:txBody>
      </p:sp>
      <p:sp>
        <p:nvSpPr>
          <p:cNvPr id="29699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BA4B1416-841F-4A34-80CB-7F4C1A7F4DF7}" type="slidenum">
              <a:rPr lang="de-DE" altLang="de-DE" smtClean="0"/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de-DE" altLang="de-DE" smtClean="0"/>
          </a:p>
        </p:txBody>
      </p:sp>
      <p:sp>
        <p:nvSpPr>
          <p:cNvPr id="2970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70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0688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E4F688-F4C9-4974-8CBF-EF0B2EFBD5BE}" type="slidenum">
              <a:rPr lang="en-US"/>
              <a:pPr/>
              <a:t>23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6528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7524750" y="0"/>
            <a:ext cx="1619250" cy="1619250"/>
          </a:xfrm>
          <a:prstGeom prst="rect">
            <a:avLst/>
          </a:prstGeom>
          <a:solidFill>
            <a:srgbClr val="66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75784" name="Rectangle 8"/>
          <p:cNvSpPr>
            <a:spLocks noGrp="1" noChangeArrowheads="1"/>
          </p:cNvSpPr>
          <p:nvPr>
            <p:ph type="ctrTitle" sz="quarter"/>
          </p:nvPr>
        </p:nvSpPr>
        <p:spPr>
          <a:xfrm>
            <a:off x="427038" y="1958975"/>
            <a:ext cx="7772400" cy="1254125"/>
          </a:xfrm>
        </p:spPr>
        <p:txBody>
          <a:bodyPr/>
          <a:lstStyle>
            <a:lvl1pPr>
              <a:defRPr sz="4000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75785" name="Rectangle 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27038" y="3429000"/>
            <a:ext cx="6400800" cy="863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200"/>
            </a:lvl1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  <p:sp>
        <p:nvSpPr>
          <p:cNvPr id="75787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E7B3B07D-D1BB-4CD0-B5C4-BA7398B2AB56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5792" name="Picture 16" descr="institut_s_i_i_rgb_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600" y="258763"/>
            <a:ext cx="2519363" cy="900112"/>
          </a:xfrm>
          <a:prstGeom prst="rect">
            <a:avLst/>
          </a:prstGeom>
          <a:noFill/>
        </p:spPr>
      </p:pic>
      <p:sp>
        <p:nvSpPr>
          <p:cNvPr id="7" name="Rectangle 10"/>
          <p:cNvSpPr txBox="1">
            <a:spLocks noChangeArrowheads="1"/>
          </p:cNvSpPr>
          <p:nvPr userDrawn="1"/>
        </p:nvSpPr>
        <p:spPr bwMode="auto">
          <a:xfrm>
            <a:off x="428596" y="6340866"/>
            <a:ext cx="6000792" cy="28575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de-CH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University </a:t>
            </a:r>
            <a:r>
              <a:rPr kumimoji="0" lang="de-CH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</a:t>
            </a:r>
            <a:r>
              <a:rPr kumimoji="0" lang="de-CH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Applied </a:t>
            </a:r>
            <a:r>
              <a:rPr kumimoji="0" lang="de-CH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Sciences</a:t>
            </a:r>
            <a:r>
              <a:rPr kumimoji="0" lang="de-CH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Eastern </a:t>
            </a:r>
            <a:r>
              <a:rPr kumimoji="0" lang="de-CH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Switzerland</a:t>
            </a:r>
            <a:r>
              <a:rPr kumimoji="0" lang="de-CH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(FHO)</a:t>
            </a:r>
            <a:endParaRPr kumimoji="0" lang="de-CH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160F3AA0-0AA0-42EB-86A3-F907544F61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F336AF1B-60A8-4471-8BC1-760C4B2594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C9A6AC45-B590-4A8B-8163-943DBCC2BE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686D73EA-2F26-451C-91B4-455690F8FF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67EB6739-98B7-415D-9076-72C99BB70A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EC9B814B-9BC2-4254-8DBB-439931843F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D6373B68-F6B7-49BC-979A-78DFF4EB76E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B2CF41C6-FAA1-461A-9F79-3B90D6453C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06B754EC-114B-4777-81AC-948CB8B41D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page </a:t>
            </a:r>
            <a:fld id="{E3A290FD-F0F3-41CD-A1F9-E1889A36135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86550" y="63373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r>
              <a:rPr lang="en-US"/>
              <a:t>page </a:t>
            </a:r>
            <a:fld id="{85B4A187-3CF9-4661-B4D6-91BCAC238F7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6" name="Picture 12" descr="htw_chur_kurz_sw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2913" y="6308725"/>
            <a:ext cx="1249362" cy="407988"/>
          </a:xfrm>
          <a:prstGeom prst="rect">
            <a:avLst/>
          </a:prstGeom>
          <a:noFill/>
        </p:spPr>
      </p:pic>
      <p:sp>
        <p:nvSpPr>
          <p:cNvPr id="1045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Titelmasterformat durch Klicken bearbeiten</a:t>
            </a:r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Textmasterformate durch Klicken bearbeiten</a:t>
            </a:r>
          </a:p>
          <a:p>
            <a:pPr lvl="1"/>
            <a:r>
              <a:rPr lang="en-US" smtClean="0"/>
              <a:t> Zweite Ebene</a:t>
            </a:r>
          </a:p>
          <a:p>
            <a:pPr lvl="2"/>
            <a:r>
              <a:rPr lang="en-US" smtClean="0"/>
              <a:t> 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6699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6699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6699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6699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669900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6699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6699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6699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rgbClr val="669900"/>
          </a:solidFill>
          <a:latin typeface="Arial" charset="0"/>
        </a:defRPr>
      </a:lvl9pPr>
    </p:titleStyle>
    <p:bodyStyle>
      <a:lvl1pPr marL="269875" indent="-269875" algn="l" rtl="0" eaLnBrk="1" fontAlgn="base" hangingPunct="1">
        <a:spcBef>
          <a:spcPct val="20000"/>
        </a:spcBef>
        <a:spcAft>
          <a:spcPct val="0"/>
        </a:spcAft>
        <a:buClr>
          <a:srgbClr val="669900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38188" indent="-288925" algn="l" rtl="0" eaLnBrk="1" fontAlgn="base" hangingPunct="1">
        <a:spcBef>
          <a:spcPct val="20000"/>
        </a:spcBef>
        <a:spcAft>
          <a:spcPct val="0"/>
        </a:spcAft>
        <a:buClr>
          <a:srgbClr val="66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2pPr>
      <a:lvl3pPr marL="1171575" indent="-254000" algn="l" rtl="0" eaLnBrk="1" fontAlgn="base" hangingPunct="1">
        <a:spcBef>
          <a:spcPct val="20000"/>
        </a:spcBef>
        <a:spcAft>
          <a:spcPct val="0"/>
        </a:spcAft>
        <a:buClr>
          <a:srgbClr val="66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3pPr>
      <a:lvl4pPr marL="1579563" indent="-228600" algn="l" rtl="0" eaLnBrk="1" fontAlgn="base" hangingPunct="1">
        <a:spcBef>
          <a:spcPct val="20000"/>
        </a:spcBef>
        <a:spcAft>
          <a:spcPct val="0"/>
        </a:spcAft>
        <a:buClr>
          <a:srgbClr val="66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4pPr>
      <a:lvl5pPr marL="1987550" indent="-228600" algn="l" rtl="0" eaLnBrk="1" fontAlgn="base" hangingPunct="1">
        <a:spcBef>
          <a:spcPct val="20000"/>
        </a:spcBef>
        <a:spcAft>
          <a:spcPct val="0"/>
        </a:spcAft>
        <a:buClr>
          <a:srgbClr val="66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5pPr>
      <a:lvl6pPr marL="2444750" indent="-228600" algn="l" rtl="0" eaLnBrk="1" fontAlgn="base" hangingPunct="1">
        <a:spcBef>
          <a:spcPct val="20000"/>
        </a:spcBef>
        <a:spcAft>
          <a:spcPct val="0"/>
        </a:spcAft>
        <a:buClr>
          <a:srgbClr val="66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01950" indent="-228600" algn="l" rtl="0" eaLnBrk="1" fontAlgn="base" hangingPunct="1">
        <a:spcBef>
          <a:spcPct val="20000"/>
        </a:spcBef>
        <a:spcAft>
          <a:spcPct val="0"/>
        </a:spcAft>
        <a:buClr>
          <a:srgbClr val="66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359150" indent="-228600" algn="l" rtl="0" eaLnBrk="1" fontAlgn="base" hangingPunct="1">
        <a:spcBef>
          <a:spcPct val="20000"/>
        </a:spcBef>
        <a:spcAft>
          <a:spcPct val="0"/>
        </a:spcAft>
        <a:buClr>
          <a:srgbClr val="66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16350" indent="-228600" algn="l" rtl="0" eaLnBrk="1" fontAlgn="base" hangingPunct="1">
        <a:spcBef>
          <a:spcPct val="20000"/>
        </a:spcBef>
        <a:spcAft>
          <a:spcPct val="0"/>
        </a:spcAft>
        <a:buClr>
          <a:srgbClr val="669900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A6C4BB30-408D-47EE-A4E7-B8DB87783FCC}" type="slidenum">
              <a:rPr lang="en-US"/>
              <a:pPr/>
              <a:t>1</a:t>
            </a:fld>
            <a:endParaRPr lang="en-US"/>
          </a:p>
        </p:txBody>
      </p:sp>
      <p:sp>
        <p:nvSpPr>
          <p:cNvPr id="78925" name="Rectangle 7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3200" dirty="0" err="1" smtClean="0"/>
              <a:t>Metadata</a:t>
            </a:r>
            <a:r>
              <a:rPr lang="de-DE" sz="3200" dirty="0" smtClean="0"/>
              <a:t> in </a:t>
            </a:r>
            <a:r>
              <a:rPr lang="de-DE" sz="3200" dirty="0" err="1" smtClean="0"/>
              <a:t>the</a:t>
            </a:r>
            <a:r>
              <a:rPr lang="de-DE" sz="3200" dirty="0" smtClean="0"/>
              <a:t> Educational </a:t>
            </a:r>
            <a:r>
              <a:rPr lang="de-DE" sz="3200" dirty="0" err="1" smtClean="0"/>
              <a:t>Sciences</a:t>
            </a:r>
            <a:endParaRPr lang="de-DE" sz="3200" dirty="0"/>
          </a:p>
        </p:txBody>
      </p:sp>
      <p:sp>
        <p:nvSpPr>
          <p:cNvPr id="78926" name="Rectangle 78"/>
          <p:cNvSpPr>
            <a:spLocks noGrp="1" noChangeArrowheads="1"/>
          </p:cNvSpPr>
          <p:nvPr>
            <p:ph type="subTitle" idx="1"/>
          </p:nvPr>
        </p:nvSpPr>
        <p:spPr>
          <a:xfrm>
            <a:off x="427038" y="3429000"/>
            <a:ext cx="7772400" cy="863600"/>
          </a:xfrm>
        </p:spPr>
        <p:txBody>
          <a:bodyPr/>
          <a:lstStyle/>
          <a:p>
            <a:r>
              <a:rPr lang="de-DE" sz="1800" dirty="0" smtClean="0"/>
              <a:t>Dr. Ingo Barkow,</a:t>
            </a:r>
            <a:r>
              <a:rPr lang="de-DE" sz="1800" dirty="0"/>
              <a:t> </a:t>
            </a:r>
            <a:r>
              <a:rPr lang="de-DE" sz="1800" dirty="0" err="1" smtClean="0"/>
              <a:t>Associate</a:t>
            </a:r>
            <a:r>
              <a:rPr lang="de-DE" sz="1800" dirty="0" smtClean="0"/>
              <a:t> Professor </a:t>
            </a:r>
            <a:r>
              <a:rPr lang="de-DE" sz="1800" dirty="0" err="1" smtClean="0"/>
              <a:t>for</a:t>
            </a:r>
            <a:r>
              <a:rPr lang="de-DE" sz="1800" dirty="0" smtClean="0"/>
              <a:t> Operational Data </a:t>
            </a:r>
            <a:r>
              <a:rPr lang="de-DE" sz="1800" dirty="0"/>
              <a:t>M</a:t>
            </a:r>
            <a:r>
              <a:rPr lang="de-DE" sz="1800" dirty="0" smtClean="0"/>
              <a:t>anagement</a:t>
            </a:r>
            <a:endParaRPr lang="de-DE" sz="1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9471" y="6270663"/>
            <a:ext cx="847619" cy="3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Background: «EDK» </a:t>
            </a:r>
            <a:r>
              <a:rPr lang="de-CH" dirty="0" err="1" smtClean="0"/>
              <a:t>and</a:t>
            </a:r>
            <a:r>
              <a:rPr lang="de-CH" dirty="0" smtClean="0"/>
              <a:t> «</a:t>
            </a:r>
            <a:r>
              <a:rPr lang="de-CH" dirty="0" err="1" smtClean="0"/>
              <a:t>HarmoS</a:t>
            </a:r>
            <a:r>
              <a:rPr lang="de-CH" dirty="0" smtClean="0"/>
              <a:t>»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In Switzerland, the main responsibility for education and culture lies with the cantons. They coordinate their work at the national level.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The 26 cantonal ministers of education (called “directors of education”) together form a political body to carry out this work: the </a:t>
            </a:r>
            <a:r>
              <a:rPr lang="en-US" dirty="0" smtClean="0"/>
              <a:t>Swiss Conference of Cantonal Ministers of Education (EDK)</a:t>
            </a:r>
            <a:r>
              <a:rPr lang="en-US" b="0" dirty="0" smtClean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Legally binding, </a:t>
            </a:r>
            <a:r>
              <a:rPr lang="en-US" b="0" dirty="0" err="1" smtClean="0"/>
              <a:t>intercantonal</a:t>
            </a:r>
            <a:r>
              <a:rPr lang="en-US" b="0" dirty="0" smtClean="0"/>
              <a:t> agreements (known as concordats) form the foundation for the work of the EDK.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One of these agreements is the </a:t>
            </a:r>
            <a:r>
              <a:rPr lang="en-US" dirty="0" err="1" smtClean="0"/>
              <a:t>HarmoS</a:t>
            </a:r>
            <a:r>
              <a:rPr lang="en-US" dirty="0" smtClean="0"/>
              <a:t> </a:t>
            </a:r>
            <a:r>
              <a:rPr lang="en-US" b="0" dirty="0" smtClean="0"/>
              <a:t>concordat, the </a:t>
            </a:r>
            <a:r>
              <a:rPr lang="en-US" dirty="0" err="1" smtClean="0"/>
              <a:t>Intercantonal</a:t>
            </a:r>
            <a:r>
              <a:rPr lang="en-US" dirty="0" smtClean="0"/>
              <a:t> Agreement on the Harmonization of Compulsory Education</a:t>
            </a:r>
            <a:r>
              <a:rPr lang="en-US" b="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It came into effect in 2009 and is aimed at harmonizing some cornerstones of the educational system nationwide.</a:t>
            </a:r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00390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</a:t>
            </a:r>
            <a:r>
              <a:rPr lang="de-CH" dirty="0" smtClean="0"/>
              <a:t>he Swiss National </a:t>
            </a:r>
            <a:r>
              <a:rPr lang="de-CH" dirty="0" err="1" smtClean="0"/>
              <a:t>Objectives</a:t>
            </a:r>
            <a:r>
              <a:rPr lang="de-CH" dirty="0" smtClean="0"/>
              <a:t> in Education </a:t>
            </a:r>
            <a:r>
              <a:rPr lang="de-CH" dirty="0" err="1" smtClean="0"/>
              <a:t>and</a:t>
            </a:r>
            <a:r>
              <a:rPr lang="de-CH" dirty="0" smtClean="0"/>
              <a:t> «ÜGK»</a:t>
            </a:r>
            <a:br>
              <a:rPr lang="de-CH" dirty="0" smtClean="0"/>
            </a:b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The </a:t>
            </a:r>
            <a:r>
              <a:rPr lang="en-US" b="0" dirty="0"/>
              <a:t>Swiss </a:t>
            </a:r>
            <a:r>
              <a:rPr lang="en-US" b="0" dirty="0" smtClean="0"/>
              <a:t>National Objectives </a:t>
            </a:r>
            <a:r>
              <a:rPr lang="en-US" b="0" dirty="0"/>
              <a:t>in </a:t>
            </a:r>
            <a:r>
              <a:rPr lang="en-US" b="0" dirty="0" smtClean="0"/>
              <a:t>Education </a:t>
            </a:r>
            <a:r>
              <a:rPr lang="en-US" b="0" dirty="0"/>
              <a:t>are some of these </a:t>
            </a:r>
            <a:r>
              <a:rPr lang="en-US" b="0" dirty="0" smtClean="0"/>
              <a:t>cornerstones of the </a:t>
            </a:r>
            <a:r>
              <a:rPr lang="en-US" b="0" dirty="0" err="1" smtClean="0"/>
              <a:t>HarmoS</a:t>
            </a:r>
            <a:r>
              <a:rPr lang="en-US" b="0" dirty="0" smtClean="0"/>
              <a:t> concordat.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They were developed until 2011 and describe </a:t>
            </a:r>
            <a:r>
              <a:rPr lang="en-US" b="0" dirty="0"/>
              <a:t>which </a:t>
            </a:r>
            <a:r>
              <a:rPr lang="en-US" b="0" dirty="0" smtClean="0"/>
              <a:t>core skills </a:t>
            </a:r>
            <a:r>
              <a:rPr lang="en-US" b="0" dirty="0"/>
              <a:t>students in all cantons should have obtained after 2, </a:t>
            </a:r>
            <a:r>
              <a:rPr lang="en-US" b="0" dirty="0" smtClean="0"/>
              <a:t>6 </a:t>
            </a:r>
            <a:r>
              <a:rPr lang="en-US" b="0" dirty="0"/>
              <a:t>and 9 years of </a:t>
            </a:r>
            <a:r>
              <a:rPr lang="en-US" b="0" dirty="0" smtClean="0"/>
              <a:t>school in languages, math and natural sciences. </a:t>
            </a:r>
            <a:endParaRPr lang="en-US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They are now part of all curriculums in all cantons.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In 2013 it was decided how to assess these objectives ad if the harmonization has been successful.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Therefor the </a:t>
            </a:r>
            <a:r>
              <a:rPr lang="en-GB" dirty="0" smtClean="0"/>
              <a:t>Swiss National </a:t>
            </a:r>
            <a:r>
              <a:rPr lang="en-GB" dirty="0"/>
              <a:t>C</a:t>
            </a:r>
            <a:r>
              <a:rPr lang="en-GB" dirty="0" smtClean="0"/>
              <a:t>ore </a:t>
            </a:r>
            <a:r>
              <a:rPr lang="en-GB" dirty="0"/>
              <a:t>S</a:t>
            </a:r>
            <a:r>
              <a:rPr lang="en-GB" dirty="0" smtClean="0"/>
              <a:t>kills </a:t>
            </a:r>
            <a:r>
              <a:rPr lang="en-GB" dirty="0"/>
              <a:t>A</a:t>
            </a:r>
            <a:r>
              <a:rPr lang="en-GB" dirty="0" smtClean="0"/>
              <a:t>ssessment Programme</a:t>
            </a:r>
            <a:r>
              <a:rPr lang="en-GB" b="0" dirty="0" smtClean="0"/>
              <a:t> (in </a:t>
            </a:r>
            <a:r>
              <a:rPr lang="en-US" b="0" dirty="0" smtClean="0"/>
              <a:t>German</a:t>
            </a:r>
            <a:r>
              <a:rPr lang="en-US" b="0" dirty="0"/>
              <a:t>: </a:t>
            </a:r>
            <a:r>
              <a:rPr lang="en-US" dirty="0"/>
              <a:t>ÜGK</a:t>
            </a:r>
            <a:r>
              <a:rPr lang="en-US" b="0" dirty="0"/>
              <a:t> – </a:t>
            </a:r>
            <a:r>
              <a:rPr lang="en-US" b="0" dirty="0" err="1" smtClean="0"/>
              <a:t>Überprüfung</a:t>
            </a:r>
            <a:r>
              <a:rPr lang="en-US" b="0" dirty="0" smtClean="0"/>
              <a:t> </a:t>
            </a:r>
            <a:r>
              <a:rPr lang="en-US" b="0" dirty="0"/>
              <a:t>der </a:t>
            </a:r>
            <a:r>
              <a:rPr lang="en-US" b="0" dirty="0" err="1" smtClean="0"/>
              <a:t>Grundkompetenzen</a:t>
            </a:r>
            <a:r>
              <a:rPr lang="en-US" b="0" dirty="0" smtClean="0"/>
              <a:t>) was initiated.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First survey in spring 2016: math, 9</a:t>
            </a:r>
            <a:r>
              <a:rPr lang="en-US" baseline="30000" dirty="0" smtClean="0"/>
              <a:t>th</a:t>
            </a:r>
            <a:r>
              <a:rPr lang="en-US" dirty="0" smtClean="0"/>
              <a:t> school year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Second Survey in spring 2017: languages, 6</a:t>
            </a:r>
            <a:r>
              <a:rPr lang="en-US" b="0" baseline="30000" dirty="0" smtClean="0"/>
              <a:t>th</a:t>
            </a:r>
            <a:r>
              <a:rPr lang="en-US" b="0" dirty="0" smtClean="0"/>
              <a:t> school year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The cantons are thinking about institutionalizing these assessments and coordinating them with the PISA assessments</a:t>
            </a:r>
            <a:endParaRPr lang="en-US" b="0" dirty="0" smtClean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15 Partners conducting theses surveys</a:t>
            </a:r>
          </a:p>
          <a:p>
            <a:endParaRPr lang="en-US" b="0" dirty="0" smtClean="0"/>
          </a:p>
          <a:p>
            <a:endParaRPr lang="de-CH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91661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Tasks </a:t>
            </a:r>
            <a:r>
              <a:rPr lang="de-CH" dirty="0" err="1"/>
              <a:t>of</a:t>
            </a:r>
            <a:r>
              <a:rPr lang="de-CH" dirty="0"/>
              <a:t> HTW </a:t>
            </a:r>
            <a:r>
              <a:rPr lang="de-CH" dirty="0" smtClean="0"/>
              <a:t>Chur in «ÜGK»</a:t>
            </a:r>
            <a:r>
              <a:rPr lang="en-US" dirty="0" smtClean="0"/>
              <a:t> </a:t>
            </a:r>
            <a:r>
              <a:rPr lang="de-CH" dirty="0"/>
              <a:t>	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b="0" dirty="0" smtClean="0"/>
              <a:t> Leading the work package IT support and data management</a:t>
            </a:r>
          </a:p>
          <a:p>
            <a:pPr marL="0" indent="0"/>
            <a:endParaRPr lang="en-US" b="0" dirty="0" smtClean="0"/>
          </a:p>
          <a:p>
            <a:pPr marL="0" indent="0"/>
            <a:r>
              <a:rPr lang="en-US" b="0" dirty="0" smtClean="0"/>
              <a:t> IT support: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Coordinating and organizing the hardware with the service provider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Coordinating the use and set up of software and servers with DIPF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Optimizing and developing the tools for the survey management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0" indent="0"/>
            <a:r>
              <a:rPr lang="en-US" b="0" dirty="0" smtClean="0"/>
              <a:t> Data management: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Introducing and optimizing the data management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Introducing metadata standards for educational data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C</a:t>
            </a:r>
            <a:r>
              <a:rPr lang="en-US" b="0" dirty="0" smtClean="0"/>
              <a:t>onsulting for FORS regarding the preservation of educational data and metadata </a:t>
            </a:r>
          </a:p>
          <a:p>
            <a:pPr marL="650875" lvl="2" indent="0">
              <a:buNone/>
            </a:pPr>
            <a:endParaRPr lang="de-CH" dirty="0"/>
          </a:p>
          <a:p>
            <a:r>
              <a:rPr lang="de-CH" dirty="0"/>
              <a:t> </a:t>
            </a:r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2017334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A Tool </a:t>
            </a:r>
            <a:r>
              <a:rPr lang="de-CH" dirty="0" err="1" smtClean="0"/>
              <a:t>for</a:t>
            </a:r>
            <a:r>
              <a:rPr lang="de-CH" dirty="0" smtClean="0"/>
              <a:t> Survey Management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b="0" dirty="0" smtClean="0"/>
              <a:t>Will </a:t>
            </a:r>
            <a:r>
              <a:rPr lang="de-CH" b="0" dirty="0" err="1" smtClean="0"/>
              <a:t>be</a:t>
            </a:r>
            <a:r>
              <a:rPr lang="de-CH" b="0" dirty="0" smtClean="0"/>
              <a:t> </a:t>
            </a:r>
            <a:r>
              <a:rPr lang="de-CH" b="0" dirty="0" err="1" smtClean="0"/>
              <a:t>developed</a:t>
            </a:r>
            <a:r>
              <a:rPr lang="de-CH" b="0" dirty="0" smtClean="0"/>
              <a:t> </a:t>
            </a:r>
            <a:r>
              <a:rPr lang="de-CH" b="0" dirty="0" err="1" smtClean="0"/>
              <a:t>for</a:t>
            </a:r>
            <a:r>
              <a:rPr lang="de-CH" b="0" dirty="0" smtClean="0"/>
              <a:t> PISA </a:t>
            </a:r>
            <a:r>
              <a:rPr lang="de-CH" b="0" dirty="0" err="1" smtClean="0"/>
              <a:t>and</a:t>
            </a:r>
            <a:r>
              <a:rPr lang="de-CH" b="0" dirty="0" smtClean="0"/>
              <a:t> ÜGK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b="0" dirty="0" smtClean="0"/>
              <a:t>Development </a:t>
            </a:r>
            <a:r>
              <a:rPr lang="de-CH" b="0" dirty="0" err="1" smtClean="0"/>
              <a:t>started</a:t>
            </a:r>
            <a:r>
              <a:rPr lang="de-CH" b="0" dirty="0" smtClean="0"/>
              <a:t> in spring 2017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b="0" dirty="0" smtClean="0"/>
              <a:t>The </a:t>
            </a:r>
            <a:r>
              <a:rPr lang="de-CH" b="0" dirty="0" err="1" smtClean="0"/>
              <a:t>tool</a:t>
            </a:r>
            <a:r>
              <a:rPr lang="de-CH" b="0" dirty="0" smtClean="0"/>
              <a:t> </a:t>
            </a:r>
            <a:r>
              <a:rPr lang="de-CH" b="0" dirty="0" err="1" smtClean="0"/>
              <a:t>should</a:t>
            </a:r>
            <a:r>
              <a:rPr lang="de-CH" b="0" dirty="0" smtClean="0"/>
              <a:t> </a:t>
            </a:r>
            <a:r>
              <a:rPr lang="de-CH" b="0" dirty="0" err="1" smtClean="0"/>
              <a:t>support</a:t>
            </a:r>
            <a:r>
              <a:rPr lang="en-US" b="0" dirty="0" smtClean="0"/>
              <a:t> </a:t>
            </a:r>
            <a:r>
              <a:rPr lang="en-US" b="0" dirty="0"/>
              <a:t>the fieldwork </a:t>
            </a:r>
            <a:r>
              <a:rPr lang="en-US" b="0" dirty="0" smtClean="0"/>
              <a:t>and data management in </a:t>
            </a:r>
            <a:r>
              <a:rPr lang="en-US" b="0" dirty="0"/>
              <a:t>an adequate </a:t>
            </a:r>
            <a:r>
              <a:rPr lang="en-US" b="0" dirty="0" smtClean="0"/>
              <a:t>manner: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Support the administration </a:t>
            </a:r>
            <a:r>
              <a:rPr lang="en-US" b="0" dirty="0"/>
              <a:t>and </a:t>
            </a:r>
            <a:r>
              <a:rPr lang="en-US" b="0" dirty="0" smtClean="0"/>
              <a:t>field </a:t>
            </a:r>
            <a:r>
              <a:rPr lang="en-US" b="0" dirty="0"/>
              <a:t>monitoring during the data </a:t>
            </a:r>
            <a:r>
              <a:rPr lang="en-US" b="0" dirty="0" smtClean="0"/>
              <a:t>collection process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Optimize the </a:t>
            </a:r>
            <a:r>
              <a:rPr lang="en-US" b="0" dirty="0"/>
              <a:t>data documentation </a:t>
            </a:r>
            <a:r>
              <a:rPr lang="en-US" b="0" dirty="0" smtClean="0"/>
              <a:t>process by generating documentation </a:t>
            </a:r>
            <a:r>
              <a:rPr lang="en-US" b="0" dirty="0"/>
              <a:t>und metadata </a:t>
            </a:r>
            <a:r>
              <a:rPr lang="en-US" b="0" dirty="0" smtClean="0"/>
              <a:t>as </a:t>
            </a:r>
            <a:r>
              <a:rPr lang="en-US" b="0" dirty="0"/>
              <a:t>a byproduct without additional </a:t>
            </a:r>
            <a:r>
              <a:rPr lang="en-US" b="0" dirty="0" smtClean="0"/>
              <a:t>effort during the data collection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Tool bases on a modified version of </a:t>
            </a:r>
            <a:r>
              <a:rPr lang="en-US" b="0" dirty="0" err="1" smtClean="0"/>
              <a:t>Rogatus</a:t>
            </a:r>
            <a:r>
              <a:rPr lang="en-US" b="0" dirty="0"/>
              <a:t> </a:t>
            </a:r>
            <a:r>
              <a:rPr lang="en-US" b="0" dirty="0" smtClean="0"/>
              <a:t>Survey 2.0 (specifically the case management system)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Current version only supports CAPI – will be modified to use case “data collections in schools”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Should be able to use different metadata standards for preservation</a:t>
            </a:r>
            <a:endParaRPr lang="de-CH" dirty="0"/>
          </a:p>
          <a:p>
            <a:pPr lvl="2"/>
            <a:endParaRPr lang="de-CH" sz="1600" dirty="0"/>
          </a:p>
          <a:p>
            <a:endParaRPr lang="de-CH" b="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1600" b="0" dirty="0" smtClean="0"/>
          </a:p>
          <a:p>
            <a:endParaRPr lang="de-CH" sz="1600" b="0" dirty="0"/>
          </a:p>
          <a:p>
            <a:pPr lvl="1"/>
            <a:endParaRPr lang="de-CH" sz="1600" dirty="0"/>
          </a:p>
          <a:p>
            <a:pPr lvl="2"/>
            <a:endParaRPr lang="de-CH" sz="1600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578476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Metadata-driven</a:t>
            </a:r>
            <a:r>
              <a:rPr lang="de-DE" dirty="0" smtClean="0"/>
              <a:t> </a:t>
            </a:r>
            <a:r>
              <a:rPr lang="de-DE" dirty="0" err="1" smtClean="0"/>
              <a:t>research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Research project information stored in survey management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Items enriched with metadata during design process and stored in item bank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Data collection using survey / case management system thus creating </a:t>
            </a:r>
            <a:r>
              <a:rPr lang="en-US" b="0" dirty="0" err="1" smtClean="0"/>
              <a:t>paradata</a:t>
            </a:r>
            <a:r>
              <a:rPr lang="en-US" b="0" dirty="0" smtClean="0"/>
              <a:t> / log files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Storing of all metadata, </a:t>
            </a:r>
            <a:r>
              <a:rPr lang="en-US" b="0" dirty="0" err="1" smtClean="0"/>
              <a:t>paradata</a:t>
            </a:r>
            <a:r>
              <a:rPr lang="en-US" b="0" dirty="0" smtClean="0"/>
              <a:t> and data in research data facility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Metadata and data are linked to existing publication (enhanced publication)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All items and results are available for re-use in research data facility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Research data facility ensures long-time preservation by rollover processes for format changes</a:t>
            </a:r>
          </a:p>
          <a:p>
            <a:endParaRPr lang="en-US" b="0" dirty="0"/>
          </a:p>
          <a:p>
            <a:r>
              <a:rPr lang="en-US" b="0" dirty="0" smtClean="0"/>
              <a:t>Here are examples for all processes with predecessors of the upcoming toolset</a:t>
            </a:r>
            <a:endParaRPr lang="en-US" b="0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5150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Metadata-driven</a:t>
            </a:r>
            <a:r>
              <a:rPr lang="de-DE" dirty="0" smtClean="0"/>
              <a:t> Survey Management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538" y="1124744"/>
            <a:ext cx="7551576" cy="4968552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596030" y="623731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latin typeface="+mn-lt"/>
              </a:rPr>
              <a:t>Software: IAB </a:t>
            </a:r>
            <a:r>
              <a:rPr lang="de-DE" sz="1200" dirty="0" err="1" smtClean="0">
                <a:latin typeface="+mn-lt"/>
              </a:rPr>
              <a:t>Metadata</a:t>
            </a:r>
            <a:r>
              <a:rPr lang="de-DE" sz="1200" dirty="0" smtClean="0">
                <a:latin typeface="+mn-lt"/>
              </a:rPr>
              <a:t> Portal (TBA21)</a:t>
            </a:r>
          </a:p>
          <a:p>
            <a:r>
              <a:rPr lang="de-DE" sz="1200" dirty="0" err="1" smtClean="0">
                <a:latin typeface="+mn-lt"/>
              </a:rPr>
              <a:t>Metadata</a:t>
            </a:r>
            <a:r>
              <a:rPr lang="de-DE" sz="1200" dirty="0" smtClean="0">
                <a:latin typeface="+mn-lt"/>
              </a:rPr>
              <a:t> Standard: DDI </a:t>
            </a:r>
            <a:r>
              <a:rPr lang="de-DE" sz="1200" dirty="0" err="1" smtClean="0">
                <a:latin typeface="+mn-lt"/>
              </a:rPr>
              <a:t>Lifecycle</a:t>
            </a:r>
            <a:r>
              <a:rPr lang="de-DE" sz="1200" dirty="0" smtClean="0">
                <a:latin typeface="+mn-lt"/>
              </a:rPr>
              <a:t> 3.2</a:t>
            </a:r>
            <a:endParaRPr lang="de-DE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54092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Metadata-driven</a:t>
            </a:r>
            <a:r>
              <a:rPr lang="de-DE" dirty="0" smtClean="0"/>
              <a:t> Item Design &amp; Item Banking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1979712" y="623731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latin typeface="+mn-lt"/>
              </a:rPr>
              <a:t>Software: TIPO Item Portal (TBA21/DIPF) / TAO (o.a.t. S.A.)</a:t>
            </a:r>
          </a:p>
          <a:p>
            <a:r>
              <a:rPr lang="de-DE" sz="1200" dirty="0" err="1" smtClean="0">
                <a:latin typeface="+mn-lt"/>
              </a:rPr>
              <a:t>Metadata</a:t>
            </a:r>
            <a:r>
              <a:rPr lang="de-DE" sz="1200" dirty="0" smtClean="0">
                <a:latin typeface="+mn-lt"/>
              </a:rPr>
              <a:t> Standard: QTI v2.1</a:t>
            </a:r>
            <a:endParaRPr lang="de-DE" sz="1200" dirty="0">
              <a:latin typeface="+mn-lt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7638"/>
            <a:ext cx="47053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Gerade Verbindung mit Pfeil 7"/>
          <p:cNvCxnSpPr/>
          <p:nvPr/>
        </p:nvCxnSpPr>
        <p:spPr>
          <a:xfrm flipV="1">
            <a:off x="3887924" y="3887192"/>
            <a:ext cx="216024" cy="72008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07153"/>
            <a:ext cx="5040560" cy="2670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07748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Metadata-driven</a:t>
            </a:r>
            <a:r>
              <a:rPr lang="de-DE" dirty="0" smtClean="0"/>
              <a:t> Data Collection </a:t>
            </a:r>
            <a:r>
              <a:rPr lang="de-DE" dirty="0" err="1" smtClean="0"/>
              <a:t>Process</a:t>
            </a:r>
            <a:r>
              <a:rPr lang="de-DE" dirty="0" smtClean="0"/>
              <a:t> (Mobile)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581" y="1304360"/>
            <a:ext cx="8010838" cy="424928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979712" y="623731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latin typeface="+mn-lt"/>
              </a:rPr>
              <a:t>Software: </a:t>
            </a:r>
            <a:r>
              <a:rPr lang="de-DE" sz="1200" dirty="0" err="1" smtClean="0">
                <a:latin typeface="+mn-lt"/>
              </a:rPr>
              <a:t>Rogatus</a:t>
            </a:r>
            <a:r>
              <a:rPr lang="de-DE" sz="1200" dirty="0" smtClean="0">
                <a:latin typeface="+mn-lt"/>
              </a:rPr>
              <a:t> Survey / </a:t>
            </a:r>
            <a:r>
              <a:rPr lang="de-DE" sz="1200" dirty="0" err="1" smtClean="0">
                <a:latin typeface="+mn-lt"/>
              </a:rPr>
              <a:t>Aitema</a:t>
            </a:r>
            <a:r>
              <a:rPr lang="de-DE" sz="1200" dirty="0" smtClean="0">
                <a:latin typeface="+mn-lt"/>
              </a:rPr>
              <a:t> Mobile Client (TBA21)</a:t>
            </a:r>
          </a:p>
          <a:p>
            <a:r>
              <a:rPr lang="de-DE" sz="1200" dirty="0" err="1" smtClean="0">
                <a:latin typeface="+mn-lt"/>
              </a:rPr>
              <a:t>Metadata</a:t>
            </a:r>
            <a:r>
              <a:rPr lang="de-DE" sz="1200" dirty="0" smtClean="0">
                <a:latin typeface="+mn-lt"/>
              </a:rPr>
              <a:t> Standard: DDI </a:t>
            </a:r>
            <a:r>
              <a:rPr lang="de-DE" sz="1200" dirty="0" err="1" smtClean="0">
                <a:latin typeface="+mn-lt"/>
              </a:rPr>
              <a:t>Lifecycle</a:t>
            </a:r>
            <a:r>
              <a:rPr lang="de-DE" sz="1200" dirty="0" smtClean="0">
                <a:latin typeface="+mn-lt"/>
              </a:rPr>
              <a:t> 3.2 (not </a:t>
            </a:r>
            <a:r>
              <a:rPr lang="de-DE" sz="1200" dirty="0" err="1" smtClean="0">
                <a:latin typeface="+mn-lt"/>
              </a:rPr>
              <a:t>for</a:t>
            </a:r>
            <a:r>
              <a:rPr lang="de-DE" sz="1200" dirty="0" smtClean="0">
                <a:latin typeface="+mn-lt"/>
              </a:rPr>
              <a:t> </a:t>
            </a:r>
            <a:r>
              <a:rPr lang="de-DE" sz="1200" dirty="0" err="1" smtClean="0">
                <a:latin typeface="+mn-lt"/>
              </a:rPr>
              <a:t>paradata</a:t>
            </a:r>
            <a:r>
              <a:rPr lang="de-DE" sz="1200" dirty="0" smtClean="0">
                <a:latin typeface="+mn-lt"/>
              </a:rPr>
              <a:t>)</a:t>
            </a:r>
            <a:endParaRPr lang="de-DE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2938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Metadata-driven</a:t>
            </a:r>
            <a:r>
              <a:rPr lang="de-DE" dirty="0" smtClean="0"/>
              <a:t> Data Dissemination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7" y="1084885"/>
            <a:ext cx="8736325" cy="468823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1979712" y="623731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latin typeface="+mn-lt"/>
              </a:rPr>
              <a:t>Software: </a:t>
            </a:r>
            <a:r>
              <a:rPr lang="de-DE" sz="1200" dirty="0" err="1" smtClean="0">
                <a:latin typeface="+mn-lt"/>
              </a:rPr>
              <a:t>Rogatus</a:t>
            </a:r>
            <a:r>
              <a:rPr lang="de-DE" sz="1200" dirty="0" smtClean="0">
                <a:latin typeface="+mn-lt"/>
              </a:rPr>
              <a:t> Survey / Administrator Panel (TBA21)</a:t>
            </a:r>
          </a:p>
          <a:p>
            <a:r>
              <a:rPr lang="de-DE" sz="1200" dirty="0" err="1" smtClean="0">
                <a:latin typeface="+mn-lt"/>
              </a:rPr>
              <a:t>Metadata</a:t>
            </a:r>
            <a:r>
              <a:rPr lang="de-DE" sz="1200" dirty="0" smtClean="0">
                <a:latin typeface="+mn-lt"/>
              </a:rPr>
              <a:t> Standard: DDI </a:t>
            </a:r>
            <a:r>
              <a:rPr lang="de-DE" sz="1200" dirty="0" err="1" smtClean="0">
                <a:latin typeface="+mn-lt"/>
              </a:rPr>
              <a:t>Lifecycle</a:t>
            </a:r>
            <a:r>
              <a:rPr lang="de-DE" sz="1200" dirty="0" smtClean="0">
                <a:latin typeface="+mn-lt"/>
              </a:rPr>
              <a:t> 3.2</a:t>
            </a:r>
            <a:endParaRPr lang="de-DE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3400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Metadata-driven</a:t>
            </a:r>
            <a:r>
              <a:rPr lang="de-DE" dirty="0" smtClean="0"/>
              <a:t> </a:t>
            </a:r>
            <a:r>
              <a:rPr lang="de-DE" dirty="0" err="1" smtClean="0"/>
              <a:t>Publication</a:t>
            </a:r>
            <a:r>
              <a:rPr lang="de-DE" dirty="0" smtClean="0"/>
              <a:t> </a:t>
            </a:r>
            <a:r>
              <a:rPr lang="de-DE" dirty="0" err="1" smtClean="0"/>
              <a:t>Process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196752"/>
            <a:ext cx="8363941" cy="487974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979712" y="623731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latin typeface="+mn-lt"/>
              </a:rPr>
              <a:t>Software: </a:t>
            </a:r>
            <a:r>
              <a:rPr lang="de-DE" sz="1200" dirty="0" err="1" smtClean="0">
                <a:latin typeface="+mn-lt"/>
              </a:rPr>
              <a:t>Invenio</a:t>
            </a:r>
            <a:r>
              <a:rPr lang="de-DE" sz="1200" dirty="0" smtClean="0">
                <a:latin typeface="+mn-lt"/>
              </a:rPr>
              <a:t> 0.99 (CERN)</a:t>
            </a:r>
          </a:p>
          <a:p>
            <a:r>
              <a:rPr lang="de-DE" sz="1200" dirty="0" err="1" smtClean="0">
                <a:latin typeface="+mn-lt"/>
              </a:rPr>
              <a:t>Metadata</a:t>
            </a:r>
            <a:r>
              <a:rPr lang="de-DE" sz="1200" dirty="0" smtClean="0">
                <a:latin typeface="+mn-lt"/>
              </a:rPr>
              <a:t> Standards: MARC21 / </a:t>
            </a:r>
            <a:r>
              <a:rPr lang="de-DE" sz="1200" dirty="0" err="1" smtClean="0">
                <a:latin typeface="+mn-lt"/>
              </a:rPr>
              <a:t>DataCite</a:t>
            </a:r>
            <a:endParaRPr lang="de-DE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9587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r>
              <a:rPr lang="en-US" dirty="0"/>
              <a:t>Metadata in the educational sciences</a:t>
            </a:r>
          </a:p>
          <a:p>
            <a:r>
              <a:rPr lang="en-US" dirty="0" smtClean="0"/>
              <a:t>The Swiss National School Monitoring (ÜGK / COFO)</a:t>
            </a:r>
            <a:endParaRPr lang="en-US" dirty="0"/>
          </a:p>
          <a:p>
            <a:r>
              <a:rPr lang="en-US" dirty="0" smtClean="0"/>
              <a:t>An example process for metadata management in ÜGK</a:t>
            </a:r>
            <a:endParaRPr lang="en-US" dirty="0"/>
          </a:p>
          <a:p>
            <a:r>
              <a:rPr lang="en-US" dirty="0" smtClean="0"/>
              <a:t>Where DDI can help</a:t>
            </a:r>
          </a:p>
          <a:p>
            <a:r>
              <a:rPr lang="en-US" dirty="0" smtClean="0"/>
              <a:t>Where DDI (currently) cannot help</a:t>
            </a:r>
            <a:endParaRPr lang="en-US" dirty="0"/>
          </a:p>
          <a:p>
            <a:r>
              <a:rPr lang="en-US" dirty="0"/>
              <a:t>Q&amp;A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C9A6AC45-B590-4A8B-8163-943DBCC2BE7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Metadata-driven</a:t>
            </a:r>
            <a:r>
              <a:rPr lang="de-DE" dirty="0" smtClean="0"/>
              <a:t> </a:t>
            </a:r>
            <a:r>
              <a:rPr lang="de-DE" dirty="0" err="1" smtClean="0"/>
              <a:t>Secondary</a:t>
            </a:r>
            <a:r>
              <a:rPr lang="de-DE" dirty="0" smtClean="0"/>
              <a:t> Data Analysis / </a:t>
            </a:r>
            <a:r>
              <a:rPr lang="de-DE" dirty="0" err="1" smtClean="0"/>
              <a:t>Retrospective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24744"/>
            <a:ext cx="7089403" cy="501921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1979712" y="6237312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 smtClean="0">
                <a:latin typeface="+mn-lt"/>
              </a:rPr>
              <a:t>Software: </a:t>
            </a:r>
            <a:r>
              <a:rPr lang="de-DE" sz="1200" dirty="0" err="1" smtClean="0">
                <a:latin typeface="+mn-lt"/>
              </a:rPr>
              <a:t>FORSbase</a:t>
            </a:r>
            <a:r>
              <a:rPr lang="de-DE" sz="1200" dirty="0" smtClean="0">
                <a:latin typeface="+mn-lt"/>
              </a:rPr>
              <a:t> (FORS)</a:t>
            </a:r>
          </a:p>
          <a:p>
            <a:r>
              <a:rPr lang="de-DE" sz="1200" dirty="0" err="1" smtClean="0">
                <a:latin typeface="+mn-lt"/>
              </a:rPr>
              <a:t>Metadata</a:t>
            </a:r>
            <a:r>
              <a:rPr lang="de-DE" sz="1200" dirty="0" smtClean="0">
                <a:latin typeface="+mn-lt"/>
              </a:rPr>
              <a:t> Standard: DDI </a:t>
            </a:r>
            <a:r>
              <a:rPr lang="de-DE" sz="1200" dirty="0" err="1" smtClean="0">
                <a:latin typeface="+mn-lt"/>
              </a:rPr>
              <a:t>Lifecycle</a:t>
            </a:r>
            <a:r>
              <a:rPr lang="de-DE" sz="1200" dirty="0" smtClean="0">
                <a:latin typeface="+mn-lt"/>
              </a:rPr>
              <a:t> 3.2</a:t>
            </a:r>
            <a:endParaRPr lang="de-DE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25164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Where</a:t>
            </a:r>
            <a:r>
              <a:rPr lang="de-CH" dirty="0" smtClean="0"/>
              <a:t> DDI </a:t>
            </a:r>
            <a:r>
              <a:rPr lang="de-CH" dirty="0" err="1" smtClean="0"/>
              <a:t>can</a:t>
            </a:r>
            <a:r>
              <a:rPr lang="de-CH" dirty="0" smtClean="0"/>
              <a:t> </a:t>
            </a:r>
            <a:r>
              <a:rPr lang="de-CH" dirty="0" err="1" smtClean="0"/>
              <a:t>help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DDI Lifecycle v3.2 can be used in “ÜGK” to store survey information and questionnaire design including routing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It can be the standard to forward these metadata and data from the data collection towards the data archive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Currently it can be used for the questionnaires as well as very simple cognitive items (items with a simple stimulus like a picture plus a multiple choice battery)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Upcoming survey tool is DDI-based as well as the repository at FORS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New project between HTW and FORS to create common DDI Profile based on former IAB metadata system (meaning it also contains common elements from previous versions of </a:t>
            </a:r>
            <a:r>
              <a:rPr lang="en-US" dirty="0" err="1" smtClean="0"/>
              <a:t>Questasy</a:t>
            </a:r>
            <a:r>
              <a:rPr lang="en-US" dirty="0" smtClean="0"/>
              <a:t> and </a:t>
            </a:r>
            <a:r>
              <a:rPr lang="en-US" dirty="0" err="1" smtClean="0"/>
              <a:t>Colectica</a:t>
            </a:r>
            <a:r>
              <a:rPr lang="en-US" dirty="0" smtClean="0"/>
              <a:t>)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244786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Where</a:t>
            </a:r>
            <a:r>
              <a:rPr lang="de-CH" dirty="0" smtClean="0"/>
              <a:t> DDI (</a:t>
            </a:r>
            <a:r>
              <a:rPr lang="de-CH" dirty="0" err="1" smtClean="0"/>
              <a:t>currently</a:t>
            </a:r>
            <a:r>
              <a:rPr lang="de-CH" dirty="0" smtClean="0"/>
              <a:t>) </a:t>
            </a:r>
            <a:r>
              <a:rPr lang="de-CH" dirty="0" err="1" smtClean="0"/>
              <a:t>cannot</a:t>
            </a:r>
            <a:r>
              <a:rPr lang="de-CH" dirty="0" smtClean="0"/>
              <a:t> </a:t>
            </a:r>
            <a:r>
              <a:rPr lang="de-CH" dirty="0" err="1" smtClean="0"/>
              <a:t>help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DDI Lifecycle v3.2 is lacking the following features for computer-based assessment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Layout </a:t>
            </a:r>
            <a:r>
              <a:rPr lang="en-US" b="0" dirty="0"/>
              <a:t>and screen size </a:t>
            </a:r>
            <a:r>
              <a:rPr lang="en-US" b="0" dirty="0" smtClean="0"/>
              <a:t>to </a:t>
            </a:r>
            <a:r>
              <a:rPr lang="en-US" b="0" dirty="0"/>
              <a:t>avoid changes in item difficulty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/>
              <a:t>Scoring </a:t>
            </a:r>
            <a:r>
              <a:rPr lang="en-US" b="0" dirty="0" smtClean="0"/>
              <a:t>rules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Response domains like “point-and-click”, “hotspot” or “highlighting”</a:t>
            </a:r>
            <a:endParaRPr lang="en-US" b="0" dirty="0" smtClean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Use </a:t>
            </a:r>
            <a:r>
              <a:rPr lang="en-US" b="0" dirty="0"/>
              <a:t>of </a:t>
            </a:r>
            <a:r>
              <a:rPr lang="en-US" dirty="0" err="1" smtClean="0"/>
              <a:t>paradata</a:t>
            </a:r>
            <a:r>
              <a:rPr lang="en-US" dirty="0" smtClean="0"/>
              <a:t> / </a:t>
            </a:r>
            <a:r>
              <a:rPr lang="en-US" b="0" dirty="0" err="1" smtClean="0"/>
              <a:t>logfile</a:t>
            </a:r>
            <a:r>
              <a:rPr lang="en-US" b="0" dirty="0" smtClean="0"/>
              <a:t> </a:t>
            </a:r>
            <a:r>
              <a:rPr lang="en-US" b="0" dirty="0"/>
              <a:t>data analysis e.g. for diagnostic assessment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/>
              <a:t>Statistical parameters (e.g. Cronbach‘s Alpha) have to be </a:t>
            </a:r>
            <a:r>
              <a:rPr lang="en-US" b="0" dirty="0" smtClean="0"/>
              <a:t>stored with the cognitive item </a:t>
            </a:r>
            <a:r>
              <a:rPr lang="en-US" b="0" dirty="0"/>
              <a:t>to support adaptive </a:t>
            </a:r>
            <a:r>
              <a:rPr lang="en-US" b="0" dirty="0" smtClean="0"/>
              <a:t>testing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Support for more complex item types like simulations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endParaRPr lang="en-US" b="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Very important are also the modifications due to the shift to DDI Lifecycle 4.0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Does DDI4 contain the same routing capabilities like DDI3.2 so a questionnaire or test can be rendered directly?</a:t>
            </a:r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US" b="0" dirty="0" smtClean="0"/>
              <a:t>Otherwise DDI will be useless to survey </a:t>
            </a:r>
            <a:r>
              <a:rPr lang="en-US" b="0" dirty="0" err="1" smtClean="0"/>
              <a:t>organisations</a:t>
            </a:r>
            <a:endParaRPr lang="en-US" b="0" dirty="0" smtClean="0"/>
          </a:p>
          <a:p>
            <a:pPr marL="0" indent="0"/>
            <a:endParaRPr lang="en-US" b="0" dirty="0"/>
          </a:p>
          <a:p>
            <a:pPr marL="0" indent="0"/>
            <a:endParaRPr lang="en-US" b="0" dirty="0" smtClean="0"/>
          </a:p>
          <a:p>
            <a:pPr marL="0" indent="0"/>
            <a:endParaRPr lang="en-US" b="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52240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en-US"/>
              <a:t>page </a:t>
            </a:r>
            <a:fld id="{2D869E50-38E6-4BDD-B407-56A40743DD1A}" type="slidenum">
              <a:rPr lang="en-US"/>
              <a:pPr/>
              <a:t>23</a:t>
            </a:fld>
            <a:endParaRPr lang="en-US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1488" y="1958975"/>
            <a:ext cx="7772400" cy="1254125"/>
          </a:xfrm>
        </p:spPr>
        <p:txBody>
          <a:bodyPr/>
          <a:lstStyle/>
          <a:p>
            <a:r>
              <a:rPr lang="de-CH"/>
              <a:t>Thanks for your attention.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Obligatory</a:t>
            </a:r>
            <a:r>
              <a:rPr lang="de-DE" dirty="0" smtClean="0"/>
              <a:t> </a:t>
            </a:r>
            <a:r>
              <a:rPr lang="de-DE" dirty="0" err="1" smtClean="0"/>
              <a:t>Tourism</a:t>
            </a:r>
            <a:r>
              <a:rPr lang="de-DE" dirty="0" smtClean="0"/>
              <a:t> Slide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C9A6AC45-B590-4A8B-8163-943DBCC2BE7F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6" name="Picture 2" descr="http://www.htwchur.ch/fileadmin/user_upload/images/content/UEber_uns/Mediencorner/Downloads/2013/HTW-Chur_Pulvermuehlestrasse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3806192" cy="1520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1529077"/>
            <a:ext cx="4667250" cy="3095625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251520" y="3377334"/>
            <a:ext cx="380619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University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Applied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Sciences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HTW Chur</a:t>
            </a:r>
          </a:p>
          <a:p>
            <a:pPr algn="l"/>
            <a:endParaRPr 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1.600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endParaRPr lang="de-DE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 Departments (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Tourism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Management, Information Science)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Swiss Institute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Information Science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Master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Science (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MSc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) in Information Science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Data Management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Project Team </a:t>
            </a:r>
            <a:r>
              <a:rPr lang="de-DE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Research Data Management</a:t>
            </a:r>
          </a:p>
        </p:txBody>
      </p:sp>
    </p:spTree>
    <p:extLst>
      <p:ext uri="{BB962C8B-B14F-4D97-AF65-F5344CB8AC3E}">
        <p14:creationId xmlns:p14="http://schemas.microsoft.com/office/powerpoint/2010/main" val="195915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Metadata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educational</a:t>
            </a:r>
            <a:r>
              <a:rPr lang="de-DE" dirty="0" smtClean="0"/>
              <a:t> </a:t>
            </a:r>
            <a:r>
              <a:rPr lang="de-DE" dirty="0" err="1" smtClean="0"/>
              <a:t>sciences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Research process in the educational sciences is very similar to the social sciences</a:t>
            </a:r>
          </a:p>
          <a:p>
            <a:r>
              <a:rPr lang="en-US" dirty="0"/>
              <a:t>Models like the Generic Longitudinal Business Process Model (GLBPM) can also be applied here</a:t>
            </a:r>
          </a:p>
          <a:p>
            <a:r>
              <a:rPr lang="en-US" dirty="0"/>
              <a:t>Most large-scale studies (e.g. PISA, PIAAC, PIRLS, TIMMS) use a mix of questionnaires and cognitive items</a:t>
            </a:r>
          </a:p>
          <a:p>
            <a:r>
              <a:rPr lang="en-US" dirty="0"/>
              <a:t>Shift from paper-based assessment towards computer-based assessment</a:t>
            </a:r>
          </a:p>
          <a:p>
            <a:r>
              <a:rPr lang="en-US" dirty="0"/>
              <a:t>Metadata standards (e.g. QTI, SCORM) exist, but only for very specific parts of the research process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C9A6AC45-B590-4A8B-8163-943DBCC2BE7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21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Metadata</a:t>
            </a:r>
            <a:r>
              <a:rPr lang="de-DE" dirty="0" smtClean="0"/>
              <a:t> 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educational</a:t>
            </a:r>
            <a:r>
              <a:rPr lang="de-DE" dirty="0" smtClean="0"/>
              <a:t> </a:t>
            </a:r>
            <a:r>
              <a:rPr lang="de-DE" dirty="0" err="1" smtClean="0"/>
              <a:t>sciences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Specific challenges in computer-based assessment</a:t>
            </a:r>
          </a:p>
          <a:p>
            <a:r>
              <a:rPr lang="en-US" dirty="0"/>
              <a:t>Layout and screen size must be fixed to avoid changes in item difficulty</a:t>
            </a:r>
          </a:p>
          <a:p>
            <a:r>
              <a:rPr lang="en-US" dirty="0"/>
              <a:t>Scoring rules have to be implemented (and documented)</a:t>
            </a:r>
          </a:p>
          <a:p>
            <a:r>
              <a:rPr lang="en-US" dirty="0"/>
              <a:t>Very complex item types (e.g. simulations)</a:t>
            </a:r>
          </a:p>
          <a:p>
            <a:r>
              <a:rPr lang="en-US" dirty="0"/>
              <a:t>Mode effects (e.g. paper to computer, computer to tablet)</a:t>
            </a:r>
          </a:p>
          <a:p>
            <a:r>
              <a:rPr lang="en-US" dirty="0"/>
              <a:t>Use of </a:t>
            </a:r>
            <a:r>
              <a:rPr lang="en-US" dirty="0" err="1"/>
              <a:t>logfile</a:t>
            </a:r>
            <a:r>
              <a:rPr lang="en-US" dirty="0"/>
              <a:t> data analysis e.g. for diagnostic assessment</a:t>
            </a:r>
          </a:p>
          <a:p>
            <a:r>
              <a:rPr lang="en-US" dirty="0"/>
              <a:t>Statistical parameters (e.g. Cronbach‘s Alpha) have to be stored to support adaptive testing</a:t>
            </a:r>
          </a:p>
          <a:p>
            <a:r>
              <a:rPr lang="en-US" dirty="0"/>
              <a:t>Items are usually highly confidential (e.g. SAT, GMAT)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page </a:t>
            </a:r>
            <a:fld id="{C9A6AC45-B590-4A8B-8163-943DBCC2BE7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8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smtClean="0"/>
              <a:t>Other </a:t>
            </a:r>
            <a:r>
              <a:rPr lang="de-CH" dirty="0" err="1" smtClean="0"/>
              <a:t>metadata</a:t>
            </a:r>
            <a:r>
              <a:rPr lang="de-CH" dirty="0" smtClean="0"/>
              <a:t> </a:t>
            </a:r>
            <a:r>
              <a:rPr lang="de-CH" dirty="0" err="1" smtClean="0"/>
              <a:t>standards</a:t>
            </a:r>
            <a:r>
              <a:rPr lang="de-CH" dirty="0" smtClean="0"/>
              <a:t> in ÜGK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0" dirty="0" smtClean="0"/>
              <a:t>Some interactions from IMS Questionnaire and Test Interoperability (QTI)</a:t>
            </a:r>
          </a:p>
          <a:p>
            <a:pPr marL="0" indent="0"/>
            <a:endParaRPr lang="en-US" sz="1600" b="0" dirty="0" smtClean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ChoiceInteraction</a:t>
            </a:r>
            <a:r>
              <a:rPr lang="en-GB" sz="1200" b="0" dirty="0"/>
              <a:t> (multiple choice items with one or more correct answers)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OrderInteraction</a:t>
            </a:r>
            <a:r>
              <a:rPr lang="en-GB" sz="1200" b="0" dirty="0"/>
              <a:t> (sorting answers in a list)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AssociateInteraction</a:t>
            </a:r>
            <a:r>
              <a:rPr lang="en-GB" sz="1200" b="0" dirty="0"/>
              <a:t> (building pairs of answers)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MatchInteraction</a:t>
            </a:r>
            <a:r>
              <a:rPr lang="en-GB" sz="1200" b="0" dirty="0"/>
              <a:t> (assigning correct responses to a matrix)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GapMatchInteraction</a:t>
            </a:r>
            <a:r>
              <a:rPr lang="en-GB" sz="1200" b="0" dirty="0"/>
              <a:t> (matrix with open answers)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InlineChoiceInteraction</a:t>
            </a:r>
            <a:r>
              <a:rPr lang="en-GB" sz="1200" b="0" dirty="0"/>
              <a:t> (choice of different answers within a text)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TextEntryInteraction</a:t>
            </a:r>
            <a:r>
              <a:rPr lang="en-GB" sz="1200" b="0" dirty="0"/>
              <a:t> (open text boxes within different media)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ExtendedTextInteraction</a:t>
            </a:r>
            <a:r>
              <a:rPr lang="en-GB" sz="1200" b="0" dirty="0"/>
              <a:t> (longer text box for free text passages)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HotTextInteraction</a:t>
            </a:r>
            <a:r>
              <a:rPr lang="en-GB" sz="1200" b="0" dirty="0"/>
              <a:t> (choices of several text answers within a text)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HotSpotInteraction</a:t>
            </a:r>
            <a:r>
              <a:rPr lang="en-GB" sz="1200" b="0" dirty="0"/>
              <a:t> (clickable areas in a graphic)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SelectPointInteraction</a:t>
            </a:r>
            <a:r>
              <a:rPr lang="en-GB" sz="1200" b="0" dirty="0"/>
              <a:t> (marking an area in a graphic)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GraphicOrderInteraction</a:t>
            </a:r>
            <a:r>
              <a:rPr lang="en-GB" sz="1200" b="0" dirty="0"/>
              <a:t> (marking hotspots with numbers)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GraphicAssociateInteraction</a:t>
            </a:r>
            <a:r>
              <a:rPr lang="en-GB" sz="1200" b="0" dirty="0"/>
              <a:t> (building relations between hotspots in graphics)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GraphicGapMatchInteraction</a:t>
            </a:r>
            <a:r>
              <a:rPr lang="en-GB" sz="1200" b="0" dirty="0"/>
              <a:t> (graphics with text boxes to enter data)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PositionObjectInteraction</a:t>
            </a:r>
            <a:r>
              <a:rPr lang="en-GB" sz="1200" b="0" dirty="0"/>
              <a:t> (similar to </a:t>
            </a:r>
            <a:r>
              <a:rPr lang="en-GB" sz="1200" b="0" dirty="0" err="1"/>
              <a:t>HotSpot</a:t>
            </a:r>
            <a:r>
              <a:rPr lang="en-GB" sz="1200" b="0" dirty="0"/>
              <a:t>, but a predefined graphic can be used)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SliderInteraction</a:t>
            </a:r>
            <a:r>
              <a:rPr lang="en-GB" sz="1200" b="0" dirty="0"/>
              <a:t> (offers a slider bar for a numeric answer)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DrawingInteraction</a:t>
            </a:r>
            <a:r>
              <a:rPr lang="en-GB" sz="1200" b="0" dirty="0"/>
              <a:t> (offers a </a:t>
            </a:r>
            <a:r>
              <a:rPr lang="en-GB" sz="1200" b="0" dirty="0" err="1"/>
              <a:t>sketchboard</a:t>
            </a:r>
            <a:r>
              <a:rPr lang="en-GB" sz="1200" b="0" dirty="0"/>
              <a:t> for drawing)</a:t>
            </a:r>
            <a:endParaRPr lang="de-DE" sz="1200" b="0" dirty="0"/>
          </a:p>
          <a:p>
            <a:pPr marL="765175" lvl="1" indent="-285750">
              <a:buFont typeface="Arial" panose="020B0604020202020204" pitchFamily="34" charset="0"/>
              <a:buChar char="•"/>
            </a:pPr>
            <a:r>
              <a:rPr lang="en-GB" sz="1200" b="0" dirty="0" err="1"/>
              <a:t>UploadInteraction</a:t>
            </a:r>
            <a:r>
              <a:rPr lang="en-GB" sz="1200" b="0" dirty="0"/>
              <a:t> (data created by another tool can be attached as an </a:t>
            </a:r>
            <a:r>
              <a:rPr lang="en-GB" sz="1200" b="0" dirty="0" smtClean="0"/>
              <a:t>answer)</a:t>
            </a:r>
            <a:endParaRPr lang="de-DE" sz="1200" b="0" dirty="0"/>
          </a:p>
          <a:p>
            <a:pPr marL="0" indent="0"/>
            <a:endParaRPr lang="en-US" b="0" dirty="0"/>
          </a:p>
          <a:p>
            <a:pPr marL="0" indent="0"/>
            <a:endParaRPr lang="en-US" b="0" dirty="0" smtClean="0"/>
          </a:p>
          <a:p>
            <a:pPr marL="0" indent="0"/>
            <a:endParaRPr lang="en-US" b="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20885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332656"/>
            <a:ext cx="7200900" cy="823913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altLang="de-DE" dirty="0" smtClean="0"/>
              <a:t>ÜGK </a:t>
            </a:r>
            <a:r>
              <a:rPr lang="de-DE" altLang="de-DE" dirty="0" err="1" smtClean="0"/>
              <a:t>Mathematics</a:t>
            </a:r>
            <a:r>
              <a:rPr lang="de-DE" altLang="de-DE" dirty="0" smtClean="0"/>
              <a:t> Item</a:t>
            </a: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125396"/>
            <a:ext cx="7964633" cy="511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62232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373286"/>
            <a:ext cx="7200900" cy="823913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altLang="de-DE" smtClean="0"/>
              <a:t>PIAAC Problem Solving Item</a:t>
            </a:r>
          </a:p>
        </p:txBody>
      </p:sp>
      <p:sp>
        <p:nvSpPr>
          <p:cNvPr id="2662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731" y="1197199"/>
            <a:ext cx="6840537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4528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372839"/>
            <a:ext cx="7200900" cy="823913"/>
          </a:xfrm>
        </p:spPr>
        <p:txBody>
          <a:bodyPr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de-DE" altLang="de-DE" smtClean="0"/>
              <a:t>CBA Itembuilder MicroFIN item</a:t>
            </a:r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de-DE" altLang="de-DE"/>
          </a:p>
        </p:txBody>
      </p:sp>
      <p:pic>
        <p:nvPicPr>
          <p:cNvPr id="28676" name="Grafik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069" y="1340768"/>
            <a:ext cx="626586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53566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vorlage_sii_english">
  <a:themeElements>
    <a:clrScheme name="vorlage_sii_english 8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B2B2B2"/>
      </a:folHlink>
    </a:clrScheme>
    <a:fontScheme name="vorlage_sii_englis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666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666666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vorlage_sii_english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sii_english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sii_english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sii_english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sii_english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sii_english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sii_english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sii_english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0000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vorlage_sii_english</Template>
  <TotalTime>0</TotalTime>
  <Words>1430</Words>
  <Application>Microsoft Office PowerPoint</Application>
  <PresentationFormat>On-screen Show (4:3)</PresentationFormat>
  <Paragraphs>169</Paragraphs>
  <Slides>23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Times New Roman</vt:lpstr>
      <vt:lpstr>Wingdings</vt:lpstr>
      <vt:lpstr>vorlage_sii_english</vt:lpstr>
      <vt:lpstr>Metadata in the Educational Sciences</vt:lpstr>
      <vt:lpstr>Agenda</vt:lpstr>
      <vt:lpstr>Obligatory Tourism Slide</vt:lpstr>
      <vt:lpstr>Metadata in the educational sciences</vt:lpstr>
      <vt:lpstr>Metadata in the educational sciences</vt:lpstr>
      <vt:lpstr>Other metadata standards in ÜGK</vt:lpstr>
      <vt:lpstr>ÜGK Mathematics Item</vt:lpstr>
      <vt:lpstr>PIAAC Problem Solving Item</vt:lpstr>
      <vt:lpstr>CBA Itembuilder MicroFIN item</vt:lpstr>
      <vt:lpstr>Background: «EDK» and «HarmoS»</vt:lpstr>
      <vt:lpstr>The Swiss National Objectives in Education and «ÜGK» </vt:lpstr>
      <vt:lpstr>Tasks of HTW Chur in «ÜGK»  </vt:lpstr>
      <vt:lpstr>A Tool for Survey Management</vt:lpstr>
      <vt:lpstr>Metadata-driven research process</vt:lpstr>
      <vt:lpstr>Metadata-driven Survey Management</vt:lpstr>
      <vt:lpstr>Metadata-driven Item Design &amp; Item Banking</vt:lpstr>
      <vt:lpstr>Metadata-driven Data Collection Process (Mobile)</vt:lpstr>
      <vt:lpstr>Metadata-driven Data Dissemination</vt:lpstr>
      <vt:lpstr>Metadata-driven Publication Process</vt:lpstr>
      <vt:lpstr>Metadata-driven Secondary Data Analysis / Retrospective</vt:lpstr>
      <vt:lpstr>Where DDI can help</vt:lpstr>
      <vt:lpstr>Where DDI (currently) cannot help</vt:lpstr>
      <vt:lpstr>Thanks for your attention.</vt:lpstr>
    </vt:vector>
  </TitlesOfParts>
  <Company>HTW Chur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Advances in metadata systems</dc:title>
  <dc:creator>Barkow Ingo</dc:creator>
  <cp:lastModifiedBy>Florio Orocio Arguillas</cp:lastModifiedBy>
  <cp:revision>22</cp:revision>
  <dcterms:created xsi:type="dcterms:W3CDTF">2015-11-04T09:02:55Z</dcterms:created>
  <dcterms:modified xsi:type="dcterms:W3CDTF">2017-04-12T16:10:49Z</dcterms:modified>
</cp:coreProperties>
</file>